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61" r:id="rId5"/>
    <p:sldId id="264" r:id="rId6"/>
    <p:sldId id="259" r:id="rId7"/>
  </p:sldIdLst>
  <p:sldSz cx="9144000" cy="5143500" type="screen16x9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D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CB510-C2A4-468B-9771-473DAC3901DA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B0DD4-ED16-49BB-8165-120F5FEE55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/>
              <a:t>21.01.2026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/>
              <a:t>21.01.2026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/>
              <a:t>21.01.2026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">
            <a:extLst>
              <a:ext uri="{FF2B5EF4-FFF2-40B4-BE49-F238E27FC236}">
                <a16:creationId xmlns:a16="http://schemas.microsoft.com/office/drawing/2014/main" xmlns="" id="{0692D69B-A26C-C317-CA89-708DB07C7BC9}"/>
              </a:ext>
            </a:extLst>
          </p:cNvPr>
          <p:cNvSpPr txBox="1">
            <a:spLocks/>
          </p:cNvSpPr>
          <p:nvPr/>
        </p:nvSpPr>
        <p:spPr>
          <a:xfrm>
            <a:off x="3923928" y="4299942"/>
            <a:ext cx="3787487" cy="27384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rgbClr val="2A3A7B"/>
                </a:solidFill>
                <a:latin typeface="Arial" panose="020B0604020202020204"/>
              </a:rPr>
              <a:t>Ивасенко Альбина Борисовна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E0CDE857-AB0E-DFBD-E7D5-3F650940C534}"/>
              </a:ext>
            </a:extLst>
          </p:cNvPr>
          <p:cNvSpPr txBox="1">
            <a:spLocks/>
          </p:cNvSpPr>
          <p:nvPr/>
        </p:nvSpPr>
        <p:spPr>
          <a:xfrm>
            <a:off x="3923928" y="4512890"/>
            <a:ext cx="3787487" cy="27766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0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/>
              </a:rPr>
              <a:t>Начальник отдела  камерального контроля специальных налоговых режимов 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5" name="Текст 4">
            <a:extLst>
              <a:ext uri="{FF2B5EF4-FFF2-40B4-BE49-F238E27FC236}">
                <a16:creationId xmlns:a16="http://schemas.microsoft.com/office/drawing/2014/main" xmlns="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1297460" y="2472846"/>
            <a:ext cx="6567616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УФНС РОССИИ ПО АМУРСКОЙ ОБЛАСТИ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Текст 5">
            <a:extLst>
              <a:ext uri="{FF2B5EF4-FFF2-40B4-BE49-F238E27FC236}">
                <a16:creationId xmlns:a16="http://schemas.microsoft.com/office/drawing/2014/main" xmlns="" id="{BF8F81C8-7A12-6529-B055-02299F8A04D0}"/>
              </a:ext>
            </a:extLst>
          </p:cNvPr>
          <p:cNvSpPr txBox="1">
            <a:spLocks/>
          </p:cNvSpPr>
          <p:nvPr/>
        </p:nvSpPr>
        <p:spPr>
          <a:xfrm>
            <a:off x="1297459" y="3225032"/>
            <a:ext cx="6567617" cy="114691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ru-RU" sz="2100" b="1" dirty="0">
                <a:solidFill>
                  <a:srgbClr val="2A3A7B"/>
                </a:solidFill>
                <a:latin typeface="Arial" panose="020B0604020202020204"/>
              </a:rPr>
              <a:t>Актуальные вопросы применения специальных налоговых режимов с 01.01.2026</a:t>
            </a:r>
            <a:endParaRPr kumimoji="0" lang="ru-RU" sz="21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8927" y="1309317"/>
            <a:ext cx="1041622" cy="119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1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2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" panose="020B0604020202020204"/>
              </a:rPr>
              <a:t>Патентная система налогообложения 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253775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63702" y="1215168"/>
            <a:ext cx="8456770" cy="3732845"/>
          </a:xfrm>
          <a:prstGeom prst="roundRect">
            <a:avLst/>
          </a:prstGeom>
          <a:gradFill>
            <a:gsLst>
              <a:gs pos="0">
                <a:srgbClr val="E7EDF9"/>
              </a:gs>
              <a:gs pos="8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2">
                <a:lumMod val="20000"/>
                <a:lumOff val="8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31646" y="1382599"/>
            <a:ext cx="8116818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Снижена предельная величина </a:t>
            </a:r>
          </a:p>
          <a:p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доходов для применения </a:t>
            </a: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(2025 - 60 </a:t>
            </a: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млн руб.)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20 млн руб. в 2026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15 млн руб. в 2027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10 млн руб. с 2028 и далее</a:t>
            </a:r>
          </a:p>
          <a:p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Если доход от реализации в:</a:t>
            </a:r>
          </a:p>
          <a:p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- 2025</a:t>
            </a: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 </a:t>
            </a:r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превысил 20 млн руб., </a:t>
            </a: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то с 2026 ПСН не применяется;</a:t>
            </a:r>
          </a:p>
          <a:p>
            <a:pPr marL="171450" indent="-171450">
              <a:buFontTx/>
              <a:buChar char="-"/>
            </a:pPr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2025 не превысил 20 млн. руб., а превысил в течение 2026</a:t>
            </a: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, то право на применение ПСН утрачивается с начала действия патента.  </a:t>
            </a:r>
          </a:p>
          <a:p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Постепенный переход </a:t>
            </a:r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в лимит 10 млн руб.   </a:t>
            </a:r>
          </a:p>
          <a:p>
            <a:endParaRPr lang="ru-RU" sz="1200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Исключен вид деятельности </a:t>
            </a: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 - </a:t>
            </a:r>
            <a:r>
              <a:rPr lang="ru-RU" sz="1200" b="1" i="1" dirty="0" smtClean="0">
                <a:solidFill>
                  <a:srgbClr val="223570"/>
                </a:solidFill>
                <a:latin typeface="Arial" panose="020B0604020202020204"/>
              </a:rPr>
              <a:t>услуги уличных патрулей, охранников, сторожей  и вахтеров</a:t>
            </a:r>
          </a:p>
          <a:p>
            <a:endParaRPr lang="ru-RU" sz="1200" b="1" i="1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200" b="1" dirty="0">
                <a:solidFill>
                  <a:srgbClr val="223570"/>
                </a:solidFill>
                <a:latin typeface="Arial" panose="020B0604020202020204"/>
              </a:rPr>
              <a:t>Изменен коэффициент-дефлятор </a:t>
            </a:r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 - 1, 253 </a:t>
            </a:r>
            <a:r>
              <a:rPr lang="ru-RU" sz="1200" dirty="0" smtClean="0">
                <a:solidFill>
                  <a:srgbClr val="223570"/>
                </a:solidFill>
                <a:latin typeface="Arial" panose="020B0604020202020204"/>
              </a:rPr>
              <a:t>(2025 – 1,67)</a:t>
            </a:r>
          </a:p>
          <a:p>
            <a:endParaRPr lang="ru-RU" sz="1200" dirty="0" smtClean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200" b="1" dirty="0" smtClean="0">
                <a:solidFill>
                  <a:srgbClr val="223570"/>
                </a:solidFill>
                <a:latin typeface="Arial" panose="020B0604020202020204"/>
              </a:rPr>
              <a:t>Увеличен потенциально возможный годовой доход </a:t>
            </a:r>
            <a:r>
              <a:rPr lang="ru-RU" sz="1200" i="1" dirty="0" smtClean="0">
                <a:solidFill>
                  <a:srgbClr val="223570"/>
                </a:solidFill>
                <a:latin typeface="Arial" panose="020B0604020202020204"/>
              </a:rPr>
              <a:t>(Закон Амурской области от 25.11.2025 № 706-ОЗ)</a:t>
            </a:r>
            <a:endParaRPr lang="ru-RU" sz="1200" i="1" dirty="0">
              <a:solidFill>
                <a:srgbClr val="223570"/>
              </a:solidFill>
              <a:latin typeface="Arial" panose="020B0604020202020204"/>
            </a:endParaRPr>
          </a:p>
          <a:p>
            <a:endParaRPr lang="ru-RU" sz="1100" dirty="0">
              <a:solidFill>
                <a:srgbClr val="223570"/>
              </a:solidFill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92529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3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" panose="020B0604020202020204"/>
              </a:rPr>
              <a:t>Упрощенная система налогообложения 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253775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1560" y="1215169"/>
            <a:ext cx="7920880" cy="3732843"/>
          </a:xfrm>
          <a:prstGeom prst="roundRect">
            <a:avLst/>
          </a:prstGeom>
          <a:gradFill>
            <a:gsLst>
              <a:gs pos="0">
                <a:srgbClr val="E7EDF9"/>
              </a:gs>
              <a:gs pos="8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2">
                <a:lumMod val="20000"/>
                <a:lumOff val="8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u="sng" dirty="0">
              <a:solidFill>
                <a:srgbClr val="223570"/>
              </a:solidFill>
              <a:latin typeface="Arial" panose="020B0604020202020204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rgbClr val="223570"/>
                </a:solidFill>
                <a:latin typeface="Arial" panose="020B0604020202020204"/>
              </a:rPr>
              <a:t>Пониженные налоговые ставки 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(в том числе 0%) могут </a:t>
            </a:r>
            <a:r>
              <a:rPr lang="ru-RU" sz="1400" b="1" dirty="0" smtClean="0">
                <a:solidFill>
                  <a:srgbClr val="223570"/>
                </a:solidFill>
                <a:latin typeface="Arial" panose="020B0604020202020204"/>
              </a:rPr>
              <a:t>устанавливаться субъектами РФ по видам деятельности, которые определены Правительством РФ,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 с учетом установленных критериев  </a:t>
            </a:r>
            <a:endParaRPr lang="ru-RU" sz="1400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    </a:t>
            </a:r>
            <a:endParaRPr lang="ru-RU" sz="1400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400" b="1" dirty="0" smtClean="0">
                <a:solidFill>
                  <a:srgbClr val="223570"/>
                </a:solidFill>
                <a:latin typeface="Arial" panose="020B0604020202020204"/>
              </a:rPr>
              <a:t>Расширен перечень расходов 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 - представлена возможность учитывать иные расходы, определяемые в порядке, установленном главой 25 НК РФ (налог на прибыль).   </a:t>
            </a:r>
          </a:p>
          <a:p>
            <a:endParaRPr lang="ru-RU" sz="1400" dirty="0">
              <a:solidFill>
                <a:srgbClr val="223570"/>
              </a:solidFill>
              <a:latin typeface="Arial" panose="020B0604020202020204"/>
            </a:endParaRPr>
          </a:p>
          <a:p>
            <a:r>
              <a:rPr lang="ru-RU" sz="1400" b="1" dirty="0" smtClean="0">
                <a:solidFill>
                  <a:srgbClr val="223570"/>
                </a:solidFill>
                <a:latin typeface="Arial" panose="020B0604020202020204"/>
              </a:rPr>
              <a:t>Не вправе применять 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– </a:t>
            </a:r>
            <a:r>
              <a:rPr lang="ru-RU" sz="1400" b="1" i="1" dirty="0" smtClean="0">
                <a:solidFill>
                  <a:srgbClr val="223570"/>
                </a:solidFill>
                <a:latin typeface="Arial" panose="020B0604020202020204"/>
              </a:rPr>
              <a:t>международные компании</a:t>
            </a:r>
          </a:p>
          <a:p>
            <a:endParaRPr lang="ru-RU" sz="1400" b="1" i="1" dirty="0">
              <a:solidFill>
                <a:srgbClr val="223570"/>
              </a:solidFill>
              <a:latin typeface="Arial" panose="020B0604020202020204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rgbClr val="223570"/>
                </a:solidFill>
                <a:latin typeface="Arial" panose="020B0604020202020204"/>
              </a:rPr>
              <a:t>Признаются плательщиками НДС </a:t>
            </a:r>
            <a:r>
              <a:rPr lang="ru-RU" sz="1400" dirty="0">
                <a:solidFill>
                  <a:srgbClr val="223570"/>
                </a:solidFill>
                <a:latin typeface="Arial" panose="020B0604020202020204"/>
              </a:rPr>
              <a:t>в случае, если сумма 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дохода превысила в </a:t>
            </a:r>
            <a:r>
              <a:rPr lang="ru-RU" sz="1400" b="1" dirty="0" smtClean="0">
                <a:solidFill>
                  <a:srgbClr val="223570"/>
                </a:solidFill>
                <a:latin typeface="Arial" panose="020B0604020202020204"/>
              </a:rPr>
              <a:t>2025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 году </a:t>
            </a:r>
            <a:r>
              <a:rPr lang="ru-RU" sz="1400" b="1" dirty="0" smtClean="0">
                <a:solidFill>
                  <a:srgbClr val="223570"/>
                </a:solidFill>
                <a:latin typeface="Arial" panose="020B0604020202020204"/>
              </a:rPr>
              <a:t>20 млн руб.</a:t>
            </a:r>
          </a:p>
          <a:p>
            <a:endParaRPr lang="ru-RU" sz="1100" b="1" dirty="0">
              <a:solidFill>
                <a:srgbClr val="223570"/>
              </a:solidFill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6710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4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" panose="020B0604020202020204"/>
              </a:rPr>
              <a:t>Автоматизированная упрощенная система налогообложения 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253775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97041" y="1215168"/>
            <a:ext cx="7920880" cy="3732843"/>
          </a:xfrm>
          <a:prstGeom prst="roundRect">
            <a:avLst/>
          </a:prstGeom>
          <a:gradFill>
            <a:gsLst>
              <a:gs pos="0">
                <a:srgbClr val="E7EDF9"/>
              </a:gs>
              <a:gs pos="8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2">
                <a:lumMod val="20000"/>
                <a:lumOff val="8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b="1" dirty="0">
              <a:solidFill>
                <a:srgbClr val="223570"/>
              </a:solidFill>
              <a:latin typeface="Arial" panose="020B060402020202020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599" y="1411055"/>
            <a:ext cx="33843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u="sng" dirty="0" smtClean="0">
                <a:solidFill>
                  <a:srgbClr val="2235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Кто может применять: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2235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штат не более 5 человек;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rgbClr val="2235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ыплата зарплаты в безналичной форме;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2235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доходы не более 60 млн. руб.;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rgbClr val="2235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асчетные счета открыты только в уполномоченных банках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rgbClr val="2235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статочная стоимость ОС не более 150 млн. руб.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35696" y="3449262"/>
            <a:ext cx="54726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u="sng" dirty="0">
                <a:solidFill>
                  <a:srgbClr val="223570"/>
                </a:solidFill>
                <a:latin typeface="Arial" panose="020B0604020202020204"/>
              </a:rPr>
              <a:t>Преимущества АУСН: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не </a:t>
            </a:r>
            <a:r>
              <a:rPr lang="ru-RU" sz="1400" dirty="0">
                <a:solidFill>
                  <a:srgbClr val="223570"/>
                </a:solidFill>
                <a:latin typeface="Arial" panose="020B0604020202020204"/>
              </a:rPr>
              <a:t>нужно сдавать налоговую отчетность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rgbClr val="223570"/>
                </a:solidFill>
                <a:latin typeface="Arial" panose="020B0604020202020204"/>
              </a:rPr>
              <a:t>н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алог рассчитывается автоматически;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не нужно вести книги учета доходов и расходов;</a:t>
            </a:r>
            <a:endParaRPr lang="ru-RU" sz="1400" dirty="0">
              <a:solidFill>
                <a:srgbClr val="223570"/>
              </a:solidFill>
              <a:latin typeface="Arial" panose="020B0604020202020204"/>
            </a:endParaRP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rgbClr val="223570"/>
                </a:solidFill>
                <a:latin typeface="Arial" panose="020B0604020202020204"/>
              </a:rPr>
              <a:t>с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траховые </a:t>
            </a:r>
            <a:r>
              <a:rPr lang="ru-RU" sz="1400" dirty="0">
                <a:solidFill>
                  <a:srgbClr val="223570"/>
                </a:solidFill>
                <a:latin typeface="Arial" panose="020B0604020202020204"/>
              </a:rPr>
              <a:t>взносы не 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уплачиваются (только фиксированные взносы на травматизм)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43255" y="1417662"/>
            <a:ext cx="409475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223570"/>
                </a:solidFill>
                <a:latin typeface="Arial" panose="020B0604020202020204"/>
              </a:rPr>
              <a:t>Ежемесячная уплата налога</a:t>
            </a:r>
            <a:endParaRPr lang="ru-RU" sz="1400" b="1" dirty="0">
              <a:solidFill>
                <a:srgbClr val="223570"/>
              </a:solidFill>
              <a:latin typeface="Arial" panose="020B0604020202020204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 </a:t>
            </a:r>
            <a:r>
              <a:rPr lang="ru-RU" sz="1400" b="1" u="sng" dirty="0" smtClean="0">
                <a:solidFill>
                  <a:srgbClr val="223570"/>
                </a:solidFill>
                <a:latin typeface="Arial" panose="020B0604020202020204"/>
              </a:rPr>
              <a:t>1 числа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  - ФНС рассчитывает сумму налога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b="1" u="sng" dirty="0" smtClean="0">
                <a:solidFill>
                  <a:srgbClr val="223570"/>
                </a:solidFill>
                <a:latin typeface="Arial" panose="020B0604020202020204"/>
              </a:rPr>
              <a:t>до 7 числа  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- плательщик проверяет, подтверждает или корректирует данные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b="1" u="sng" dirty="0" smtClean="0">
                <a:solidFill>
                  <a:srgbClr val="223570"/>
                </a:solidFill>
                <a:latin typeface="Arial" panose="020B0604020202020204"/>
              </a:rPr>
              <a:t>до 15 числа 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– ФНС направляет уведомление  о  необходимости уплаты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b="1" u="sng" dirty="0">
                <a:solidFill>
                  <a:srgbClr val="223570"/>
                </a:solidFill>
                <a:latin typeface="Arial" panose="020B0604020202020204"/>
              </a:rPr>
              <a:t>д</a:t>
            </a:r>
            <a:r>
              <a:rPr lang="ru-RU" sz="1400" b="1" u="sng" dirty="0" smtClean="0">
                <a:solidFill>
                  <a:srgbClr val="223570"/>
                </a:solidFill>
                <a:latin typeface="Arial" panose="020B0604020202020204"/>
              </a:rPr>
              <a:t>о 25 числа 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– плательщик уплачивает налог  </a:t>
            </a:r>
          </a:p>
        </p:txBody>
      </p:sp>
    </p:spTree>
    <p:extLst>
      <p:ext uri="{BB962C8B-B14F-4D97-AF65-F5344CB8AC3E}">
        <p14:creationId xmlns:p14="http://schemas.microsoft.com/office/powerpoint/2010/main" val="367255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5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" panose="020B0604020202020204"/>
              </a:rPr>
              <a:t>Автоматизированная упрощенная система налогообложения 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253775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1560" y="1215169"/>
            <a:ext cx="7920880" cy="3732843"/>
          </a:xfrm>
          <a:prstGeom prst="roundRect">
            <a:avLst/>
          </a:prstGeom>
          <a:gradFill>
            <a:gsLst>
              <a:gs pos="0">
                <a:srgbClr val="E7EDF9"/>
              </a:gs>
              <a:gs pos="8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2">
                <a:lumMod val="20000"/>
                <a:lumOff val="8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223570"/>
                </a:solidFill>
                <a:latin typeface="Arial" panose="020B0604020202020204"/>
              </a:rPr>
              <a:t>Методические  рекомендации по разделению безналичных операций по счетам налогоплательщиков, применяющих специальный налоговый режим  «Автоматизированная упрощенная система налогообложения», на учитываемые  и не учитываемые  при определении  объекта налогообложения:</a:t>
            </a:r>
          </a:p>
          <a:p>
            <a:pPr algn="ctr"/>
            <a:endParaRPr lang="ru-RU" sz="1400" b="1" dirty="0" smtClean="0">
              <a:solidFill>
                <a:srgbClr val="223570"/>
              </a:solidFill>
              <a:latin typeface="Arial" panose="020B0604020202020204"/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Порядок разделения </a:t>
            </a:r>
            <a:r>
              <a:rPr lang="ru-RU" sz="1400" dirty="0">
                <a:solidFill>
                  <a:srgbClr val="223570"/>
                </a:solidFill>
                <a:latin typeface="Arial" panose="020B0604020202020204"/>
              </a:rPr>
              <a:t>операций по счетам налогоплательщика на учитываемые и не учитываемые при определении объекта 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налогообложения;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Рекомендации </a:t>
            </a:r>
            <a:r>
              <a:rPr lang="ru-RU" sz="1400" dirty="0">
                <a:solidFill>
                  <a:srgbClr val="223570"/>
                </a:solidFill>
                <a:latin typeface="Arial" panose="020B0604020202020204"/>
              </a:rPr>
              <a:t>для кредитных организаций по идентификации учитываемых и не </a:t>
            </a: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учитываемых операций;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rgbClr val="223570"/>
                </a:solidFill>
                <a:latin typeface="Arial" panose="020B0604020202020204"/>
              </a:rPr>
              <a:t>Рекомендации </a:t>
            </a:r>
            <a:r>
              <a:rPr lang="ru-RU" sz="1400" dirty="0">
                <a:solidFill>
                  <a:srgbClr val="223570"/>
                </a:solidFill>
                <a:latin typeface="Arial" panose="020B0604020202020204"/>
              </a:rPr>
              <a:t>для налогоплательщиков по заполнению реквизитов распоряжения о переводе денежных средств для повышения точности разделения на учитываемые и не учитываемые при определении объекта налогообложения.</a:t>
            </a:r>
            <a:endParaRPr lang="ru-RU" sz="1400" dirty="0" smtClean="0">
              <a:solidFill>
                <a:srgbClr val="223570"/>
              </a:solidFill>
              <a:latin typeface="Arial" panose="020B0604020202020204"/>
            </a:endParaRPr>
          </a:p>
          <a:p>
            <a:pPr algn="ctr"/>
            <a:endParaRPr lang="ru-RU" sz="1400" b="1" dirty="0">
              <a:solidFill>
                <a:srgbClr val="223570"/>
              </a:solidFill>
              <a:latin typeface="Arial" panose="020B0604020202020204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" panose="020B0604020202020204"/>
              </a:rPr>
              <a:t>Сайт ФНС России: 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/>
              </a:rPr>
              <a:t>ausn.nalog.gov.ru</a:t>
            </a:r>
          </a:p>
          <a:p>
            <a:pPr algn="ctr"/>
            <a:endParaRPr lang="ru-RU" sz="1400" b="1" dirty="0">
              <a:solidFill>
                <a:srgbClr val="223570"/>
              </a:solidFill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00411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047" y="1275606"/>
            <a:ext cx="1041622" cy="1190425"/>
          </a:xfrm>
          <a:prstGeom prst="rect">
            <a:avLst/>
          </a:prstGeom>
        </p:spPr>
      </p:pic>
      <p:sp>
        <p:nvSpPr>
          <p:cNvPr id="6" name="Текст 4">
            <a:extLst>
              <a:ext uri="{FF2B5EF4-FFF2-40B4-BE49-F238E27FC236}">
                <a16:creationId xmlns:a16="http://schemas.microsoft.com/office/drawing/2014/main" xmlns="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2111152" y="2738321"/>
            <a:ext cx="4896544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78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444</Words>
  <Application>Microsoft Office PowerPoint</Application>
  <PresentationFormat>Экран (16:9)</PresentationFormat>
  <Paragraphs>59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Шведова Екатерина Александровна</dc:creator>
  <cp:lastModifiedBy>Шведова Екатерина Александровна</cp:lastModifiedBy>
  <cp:revision>30</cp:revision>
  <cp:lastPrinted>2025-12-17T23:30:50Z</cp:lastPrinted>
  <dcterms:modified xsi:type="dcterms:W3CDTF">2026-01-21T02:15:19Z</dcterms:modified>
</cp:coreProperties>
</file>